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2" r:id="rId4"/>
    <p:sldId id="261" r:id="rId5"/>
    <p:sldId id="263" r:id="rId6"/>
    <p:sldId id="264" r:id="rId7"/>
    <p:sldId id="267" r:id="rId8"/>
    <p:sldId id="268" r:id="rId9"/>
    <p:sldId id="270" r:id="rId10"/>
    <p:sldId id="272" r:id="rId11"/>
    <p:sldId id="273" r:id="rId12"/>
    <p:sldId id="265" r:id="rId13"/>
    <p:sldId id="274" r:id="rId14"/>
    <p:sldId id="266" r:id="rId15"/>
    <p:sldId id="271" r:id="rId16"/>
    <p:sldId id="269" r:id="rId17"/>
    <p:sldId id="275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669" autoAdjust="0"/>
  </p:normalViewPr>
  <p:slideViewPr>
    <p:cSldViewPr snapToGrid="0">
      <p:cViewPr>
        <p:scale>
          <a:sx n="75" d="100"/>
          <a:sy n="75" d="100"/>
        </p:scale>
        <p:origin x="1412" y="4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77465-855A-4EBE-B70F-291264EDA0E0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93E42-43FE-4339-857A-02AD93A52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11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During “mass-dominated inertia-controlled isolation”</a:t>
            </a:r>
            <a:r>
              <a:rPr lang="en-GB" dirty="0"/>
              <a:t>, the characteristics are: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At higher tool speeds (Speeds 4–7 in your tables), the excitation frequency of the wheel exceeds the isolator’s natural frequency.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isolator platform then operates in the </a:t>
            </a:r>
            <a:r>
              <a:rPr lang="en-GB" b="1" dirty="0"/>
              <a:t>isolation zone</a:t>
            </a:r>
            <a:r>
              <a:rPr lang="en-GB" dirty="0"/>
              <a:t> where the </a:t>
            </a:r>
            <a:r>
              <a:rPr lang="en-GB" b="1" dirty="0"/>
              <a:t>mass/inertia of the platform resists rapid input motion</a:t>
            </a:r>
            <a:r>
              <a:rPr lang="en-GB" dirty="0"/>
              <a:t>, leading to effective attenuation.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That’s why in your results, you observed </a:t>
            </a:r>
            <a:r>
              <a:rPr lang="en-GB" b="1" dirty="0"/>
              <a:t>up to 60% isolation (~−8 dB)</a:t>
            </a:r>
            <a:r>
              <a:rPr lang="en-GB" dirty="0"/>
              <a:t> in the X and Z directions at high speeds.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93E42-43FE-4339-857A-02AD93A52EC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316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93E42-43FE-4339-857A-02AD93A52EC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18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1BB2-8DC4-CD79-BF24-1943C0679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C7895-2E87-9C78-599E-137E78377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0D59-AB59-FB9A-D1BF-C2BA18609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02677-B015-7B28-B672-A5A07CF10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CB42F-AD7E-A06D-1D17-EE21CF345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147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AD5A-66D2-0BEC-5D33-23A9F31D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161B5-6DAC-A978-2BB8-50DBE4A2C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12ABC-B7B8-3455-0147-57EA223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E0010-3422-1397-479C-AF15AD0E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11CC6-3A8B-D3DE-716E-9174968C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04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1F612B-E6F7-C561-C563-6ED2B3821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95CA6-967F-321A-4087-999A01EAF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A18B4-BE2C-830B-B105-E7A3F24E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D69F5-412B-17F0-6B2B-4F462557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53D72-A291-99C1-929E-C2C201A3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48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5254-1EF3-6A2C-AF35-072C9D0C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48DFE-95D6-64B9-1B01-F610A8DD4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3D96A-5538-EFA6-4A3A-0C87E5BD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CCC2B-645F-C0A5-3ADD-EC84D5BD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2DD2E-4152-331E-6682-22EF63DA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1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293A-C0F2-32E0-E596-89D5D07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FB970-A6B6-CBC5-95CB-BD1BE45A2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0249-FC68-91E5-C588-AA85FEA36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8EB39-C916-B8E4-228A-EEC3AD06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8BA6F-A886-6722-D8F3-2A26B73F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09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6A6E-112A-BCC6-2AEF-8E012FAD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E9FD-F78D-0654-58B3-A81AF74D8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5857B-611D-E2E8-03A8-8198AB45D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68022-07AF-0CED-B116-D70A98BD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DF046-0AAC-B7D9-4459-384566E7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A58AD-9692-D2D2-9BE5-1FD028A1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26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9773-F2EF-D0A7-EA3F-44A354C4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8CC6A-D83F-9F36-98BD-65287BFD6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ECD01-E324-E6CF-96F5-8835346C8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201C4-3D7C-F96E-0AFD-9AA9BE425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9B0F3-FE3C-4725-17AB-D6C44E7B3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798F07-1238-FA48-9DE7-B1F01ACF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07F904-A569-4A2B-14BF-26223D09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01FCC-5CBA-2F66-85F5-656B63D5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7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C880-930F-B4FD-C783-BA7B4719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F94F3-B8B1-A241-75EA-56F0CA29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5DE83-5749-D0EE-92F1-718AF399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AC9E6-F10D-6DE0-9039-4DA60B4F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05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DFEC62-5DBB-E0C3-BED6-861FC08C2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B9EEB-103E-D4D7-53B3-95A778E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CA802-DDAA-BA2B-5BD0-578FFD73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48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2AA9-1348-41A6-2022-CA6FDA76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9B4DA-CD02-CE01-E367-63DA3923E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5F1F8-92C6-BB61-8616-F0E57B3D4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AF1A6-9942-5168-0D0E-C2C2D51C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2F495-6834-0327-192B-F2F64A49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C05A5-0D0C-0F58-F3BC-4356BDE5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37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2CFB-CA58-F847-820C-F88FA4F5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D6690-F071-B573-3C66-8020649C8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0160-3DEC-67D3-7742-B8FC3091E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F9E58-2D8A-B7F5-E65D-F39655120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040D4-6F11-04F9-A574-D31C4A7B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7EACD-E9B8-ADBC-97B4-ABB85EFC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85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3DAFCE-3CCA-E585-7F5B-E6F62FEC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79BF9-CA68-02E2-8429-11DA4DD2C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DBC28-050E-E9BB-2766-6507710C8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CABC6B-9CAC-4D7C-9A41-D25B7DC5ABD4}" type="datetimeFigureOut">
              <a:rPr lang="en-GB" smtClean="0"/>
              <a:t>21/08/2025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096AD-6EAF-6B3E-DE59-72A230CD7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E56B4-A0B2-33B0-CEC2-C4EA711DD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AC1B5F-EA04-4206-A41B-396F1ECE44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21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9C0F520B-73C1-9DF2-711B-D06D016DC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15" y="308900"/>
            <a:ext cx="3136467" cy="76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BC1CD2-FC6D-B17F-15EB-98595FE056E0}"/>
              </a:ext>
            </a:extLst>
          </p:cNvPr>
          <p:cNvSpPr/>
          <p:nvPr/>
        </p:nvSpPr>
        <p:spPr>
          <a:xfrm>
            <a:off x="12208" y="2578872"/>
            <a:ext cx="490118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Project: Magician </a:t>
            </a:r>
          </a:p>
          <a:p>
            <a:pPr algn="ctr"/>
            <a:endParaRPr lang="en-IN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6471A07C-AEC7-FFAA-DA06-1B8C44F0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75" y="2306119"/>
            <a:ext cx="4286251" cy="24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090D8-8361-1B69-36A8-07F2575A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1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ADF20-04B9-37C6-8A46-7EB6AE59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C618-9949-4DCD-86D0-97CB081E6E13}" type="datetime1">
              <a:rPr lang="en-GB" smtClean="0"/>
              <a:t>21/08/2025</a:t>
            </a:fld>
            <a:endParaRPr lang="en-GB"/>
          </a:p>
        </p:txBody>
      </p:sp>
      <p:pic>
        <p:nvPicPr>
          <p:cNvPr id="4" name="Picture 3" descr="A logo for a company&#10;&#10;AI-generated content may be incorrect.">
            <a:extLst>
              <a:ext uri="{FF2B5EF4-FFF2-40B4-BE49-F238E27FC236}">
                <a16:creationId xmlns:a16="http://schemas.microsoft.com/office/drawing/2014/main" id="{69D3393A-82A6-676E-E190-19A91AB58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46" y="-727550"/>
            <a:ext cx="3609975" cy="3609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F36C24-B936-DA32-3FB0-214770B21F78}"/>
              </a:ext>
            </a:extLst>
          </p:cNvPr>
          <p:cNvSpPr txBox="1"/>
          <p:nvPr/>
        </p:nvSpPr>
        <p:spPr>
          <a:xfrm>
            <a:off x="12208" y="3429000"/>
            <a:ext cx="614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Isolator Prototype with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319279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AC84B57-07F3-19D6-C1C5-FC23F088F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D28CFFDA-CCF9-7101-EA99-6DDA365EB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302CFEB9-3026-FA77-8457-57940B09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A6BF6A-88A4-DBB8-B69D-27AD5A88CBF7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D269C6-D319-E289-CC5E-10CA9651E759}"/>
              </a:ext>
            </a:extLst>
          </p:cNvPr>
          <p:cNvSpPr txBox="1"/>
          <p:nvPr/>
        </p:nvSpPr>
        <p:spPr>
          <a:xfrm>
            <a:off x="369948" y="1302107"/>
            <a:ext cx="495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Medium Speed 4 Power Spectral Density Graph </a:t>
            </a:r>
            <a:endParaRPr lang="en-GB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D40C481-8412-4B3F-8964-745431176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744" y="1858830"/>
            <a:ext cx="10173194" cy="4999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EFF49C-70A3-A22A-B0B2-3E8C35A84F23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Results and Observations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0421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B1AC0D8-A91B-AF80-F6F3-B478584DA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148DF715-B5E1-348D-4651-A9AFFA214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E6CEF32C-D806-FD76-7CBF-C65C1328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A472AF-D067-0F70-0EE1-C5DD00F90939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7198B6-7E16-2861-8CDF-99DE69D82D9D}"/>
              </a:ext>
            </a:extLst>
          </p:cNvPr>
          <p:cNvSpPr txBox="1"/>
          <p:nvPr/>
        </p:nvSpPr>
        <p:spPr>
          <a:xfrm>
            <a:off x="369948" y="1314891"/>
            <a:ext cx="477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Higher Speed 7 Power Spectral Density Graph </a:t>
            </a:r>
            <a:endParaRPr lang="en-GB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C41C750-464E-E33E-8F68-3C185088E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028" y="1914695"/>
            <a:ext cx="9658184" cy="4746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3B817C-CCAA-94B4-D08F-8EF54ACD1F9B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Results and Observations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9458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CD880-9CBC-6274-AEA3-43F5083AE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F50A67E9-F420-85BD-CAE4-01CA9CEBA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32C9890E-E1A4-F4E7-4DE1-39BDD3DD6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F08D12-CAFF-430F-CE46-66D542485077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D037CAD-CBAB-75C0-1F71-B4713F7E11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920"/>
          <a:stretch>
            <a:fillRect/>
          </a:stretch>
        </p:blipFill>
        <p:spPr>
          <a:xfrm>
            <a:off x="5037584" y="1587064"/>
            <a:ext cx="7038710" cy="4527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3E250B-665A-0D88-588F-DF4DB22632D8}"/>
              </a:ext>
            </a:extLst>
          </p:cNvPr>
          <p:cNvSpPr txBox="1"/>
          <p:nvPr/>
        </p:nvSpPr>
        <p:spPr>
          <a:xfrm>
            <a:off x="0" y="1291053"/>
            <a:ext cx="49053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No isolator vs Conventional Isolator – key Observations</a:t>
            </a:r>
          </a:p>
          <a:p>
            <a:pPr algn="just"/>
            <a:endParaRPr lang="en-IN" sz="1600" dirty="0"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Amplification at Low Speeds (1–3): Strong negative isolation values (−167%, −92%, −67%) → transmissibility ≫ 1, isolator in stiffness-controlled regime, </a:t>
            </a:r>
            <a:r>
              <a:rPr lang="en-GB" sz="1400" b="1" dirty="0"/>
              <a:t>amplifying instead of attenuating.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Outliers / Instabilities (Speeds 2–3): Extreme amplification in Y/Z (−223%, −194%) flagged as outliers → resonance crossings causing unstable force transmission.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Onset of Isolation (≥4): Isolation begins to appear, mainly in the X-axis, marking transition towards inertia-controlled behaviour.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Effective Isolation at Mid–High Speeds (5–6): X-axis shows ~60% isolation (≈ −8 dB), demonstrating </a:t>
            </a:r>
            <a:r>
              <a:rPr lang="en-GB" sz="1400" b="1" dirty="0"/>
              <a:t>mass-dominated inertia-controlled isolation</a:t>
            </a:r>
            <a:r>
              <a:rPr lang="en-GB" sz="1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Anisotropy at Highest Speed (7): </a:t>
            </a:r>
            <a:r>
              <a:rPr lang="en-GB" sz="1400" b="1" dirty="0"/>
              <a:t>Performance becomes axis-dependent</a:t>
            </a:r>
            <a:r>
              <a:rPr lang="en-GB" sz="1400" dirty="0"/>
              <a:t>: strong isolation in X (51%) and Z (62%), but poor along Y (−5%), highlighting design-geometry limitations.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3341CA-3FF1-76CB-9ABC-A0263CF3581D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Results and Observations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652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CB767-E031-7034-6F9B-3620223C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EA877300-7178-B277-44B2-4FB0876D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7D63A261-709D-B8CC-5085-34CF8D22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CA1C6D-EF17-0A3A-A215-12BFD4F96632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582B8D55-2B03-225C-57A7-477B3C176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45" t="4895" r="5788" b="4875"/>
          <a:stretch>
            <a:fillRect/>
          </a:stretch>
        </p:blipFill>
        <p:spPr>
          <a:xfrm>
            <a:off x="3637279" y="1531624"/>
            <a:ext cx="8495453" cy="4475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951320-62F4-1F0E-B54F-C22235991071}"/>
              </a:ext>
            </a:extLst>
          </p:cNvPr>
          <p:cNvSpPr txBox="1"/>
          <p:nvPr/>
        </p:nvSpPr>
        <p:spPr>
          <a:xfrm>
            <a:off x="115706" y="2762250"/>
            <a:ext cx="34531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Low speeds (1–3): Clear amplification — RMS forces increase and isolation % is strongly negative.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Mid speed (4): Onset of isolation, mainly in X-axis.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Higher speeds (5–6): Partial isolation appears (~60%), but performance is </a:t>
            </a:r>
            <a:r>
              <a:rPr lang="en-GB" sz="1400" dirty="0">
                <a:solidFill>
                  <a:schemeClr val="accent2">
                    <a:lumMod val="75000"/>
                  </a:schemeClr>
                </a:solidFill>
              </a:rPr>
              <a:t>inconsistent across axes.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73D20-BA62-6436-EEE2-41FB98FB4A9C}"/>
              </a:ext>
            </a:extLst>
          </p:cNvPr>
          <p:cNvSpPr txBox="1"/>
          <p:nvPr/>
        </p:nvSpPr>
        <p:spPr>
          <a:xfrm>
            <a:off x="247649" y="1397000"/>
            <a:ext cx="3453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Vector RMS Force vs Speed with Isolation % (Conventional Isolator)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A7EF7-4734-8FF4-0919-CF42425F1892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Results and Observations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6489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F6637-08E1-D405-AD79-77A1FAB05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08A5FE21-96ED-1402-3CC1-77FE61783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08B5450F-2D29-4E5F-CE6A-3B46704B4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123F8-6B09-0B14-0AF8-049D68E41288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7FA5709-A304-127C-4C3B-2055DADBA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725" y="1629150"/>
            <a:ext cx="6977606" cy="4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D03B7D-1859-11FE-4C2E-EEB4D4A2D4E4}"/>
              </a:ext>
            </a:extLst>
          </p:cNvPr>
          <p:cNvSpPr txBox="1"/>
          <p:nvPr/>
        </p:nvSpPr>
        <p:spPr>
          <a:xfrm>
            <a:off x="42116" y="1297403"/>
            <a:ext cx="4905350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No isolator vs Conventional Isolator – key Observations</a:t>
            </a:r>
          </a:p>
          <a:p>
            <a:pPr algn="just"/>
            <a:endParaRPr lang="en-IN" sz="1300" dirty="0"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300" dirty="0"/>
              <a:t>Superior Low-Speed Stability: Unlike the conventional isolator, Stewart shows </a:t>
            </a:r>
            <a:r>
              <a:rPr lang="en-GB" sz="1300" b="1" dirty="0"/>
              <a:t>less severe amplification at low speeds</a:t>
            </a:r>
            <a:r>
              <a:rPr lang="en-GB" sz="1300" dirty="0"/>
              <a:t>; X and Y already provide partial attenuation at Speed 1, though Z still amplifies.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300" dirty="0"/>
              <a:t>Reduced Outlier Severity: While an extreme outlier exists at Speed 2 (Z axis, −352%, 13 dB), outlier occurrences are fewer and less widespread compared to the conventional isolator, indicating better damping and stiffness integration.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300" dirty="0"/>
              <a:t>Strong High-Speed Isolation: From Speed 4 onward, Stewart consistently achieves positive isolation; e.g., Speed 4 X-axis shows 77.9% (−13.1 dB), and Speed 5 X-axis peaks at 80.9% (−14.4 dB).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300" dirty="0"/>
              <a:t>Multi-Axis Robustness: Provides </a:t>
            </a:r>
            <a:r>
              <a:rPr lang="en-GB" sz="1300" b="1" dirty="0"/>
              <a:t>more balanced attenuation across X, Y, Z </a:t>
            </a:r>
            <a:r>
              <a:rPr lang="en-GB" sz="1300" dirty="0"/>
              <a:t>at higher speeds; residual negative isolation in Y at Speeds 6–7 (−5.8%, −13.9%) is much milder than the conventional case.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3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300" dirty="0"/>
              <a:t>Near-Isotropic Control: Stewart’s geometric configuration provides a more uniform stiffness distribution and balanced vibration suppression across X, Y, and Z, </a:t>
            </a:r>
            <a:r>
              <a:rPr lang="en-GB" sz="1300" b="1" dirty="0"/>
              <a:t>offering improved multi-directional performance.</a:t>
            </a:r>
            <a:endParaRPr lang="en-GB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47B05-692E-235B-658F-C70B3BE89155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Results and Observations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9879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18E82-AD72-257C-4C8A-57BB9C35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D9EA9124-6A52-981A-469C-299A7B23C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25C27255-729C-499A-47ED-DA4A0634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320C4B-4BAE-1494-90E7-A8BB483A7A66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91DAAA14-68AE-DAFD-7C47-8C64B1054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651" t="3933" r="5884" b="5086"/>
          <a:stretch>
            <a:fillRect/>
          </a:stretch>
        </p:blipFill>
        <p:spPr>
          <a:xfrm>
            <a:off x="3600449" y="1642714"/>
            <a:ext cx="8519160" cy="4509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FC78A3-17B2-E88B-4D00-A15E4DBC4DC0}"/>
              </a:ext>
            </a:extLst>
          </p:cNvPr>
          <p:cNvSpPr txBox="1"/>
          <p:nvPr/>
        </p:nvSpPr>
        <p:spPr>
          <a:xfrm>
            <a:off x="147320" y="2863328"/>
            <a:ext cx="345312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Low speeds (1–3): Mixed results, some amplification (esp. Z), but less severe than conventional.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From speed 4 onward: Isolation becomes effective, especially in X.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Higher speeds (5–7): </a:t>
            </a:r>
            <a:r>
              <a:rPr lang="en-GB" sz="1400" dirty="0">
                <a:solidFill>
                  <a:schemeClr val="accent6"/>
                </a:solidFill>
              </a:rPr>
              <a:t>Consistent isolation across axes </a:t>
            </a:r>
            <a:r>
              <a:rPr lang="en-GB" sz="1400" dirty="0"/>
              <a:t>(up to ~80%), showing stable inertia-controlled behaviour.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FFB36B-3639-14B5-8A0C-46553A3E7742}"/>
              </a:ext>
            </a:extLst>
          </p:cNvPr>
          <p:cNvSpPr txBox="1"/>
          <p:nvPr/>
        </p:nvSpPr>
        <p:spPr>
          <a:xfrm>
            <a:off x="72391" y="1276436"/>
            <a:ext cx="3453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Vector RMS Force vs Speed with Isolation % (Stewart Isolator)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7F30B8-51ED-A590-78E4-1B009A865732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Results and Observations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38811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DE798-A23C-682B-47AB-3E44B554A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79D80EA6-9940-F9C2-5239-565BA5B85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0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0E69440-1F62-5EE3-D639-B2BA28C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1981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265561-123A-391C-420D-A24EEAA7160D}"/>
              </a:ext>
            </a:extLst>
          </p:cNvPr>
          <p:cNvCxnSpPr>
            <a:cxnSpLocks/>
          </p:cNvCxnSpPr>
          <p:nvPr/>
        </p:nvCxnSpPr>
        <p:spPr>
          <a:xfrm>
            <a:off x="0" y="1069452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0E105A5-DB37-7BA5-2B70-35498D44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41" r="5749"/>
          <a:stretch>
            <a:fillRect/>
          </a:stretch>
        </p:blipFill>
        <p:spPr>
          <a:xfrm>
            <a:off x="6699250" y="1971065"/>
            <a:ext cx="5492750" cy="39741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04D46E-7D57-9C50-CA29-D3D19B64060E}"/>
              </a:ext>
            </a:extLst>
          </p:cNvPr>
          <p:cNvSpPr txBox="1"/>
          <p:nvPr/>
        </p:nvSpPr>
        <p:spPr>
          <a:xfrm>
            <a:off x="115706" y="1279304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Comparative Evaluation – Conventional vs Stewart Isolator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FA0CA-0210-6488-33EE-6F4DA964361C}"/>
              </a:ext>
            </a:extLst>
          </p:cNvPr>
          <p:cNvSpPr txBox="1"/>
          <p:nvPr/>
        </p:nvSpPr>
        <p:spPr>
          <a:xfrm>
            <a:off x="3569109" y="314741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Results and Observations</a:t>
            </a:r>
            <a:endParaRPr lang="en-GB" b="1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EC0B7E3-986D-B40D-F4C0-C905F57F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495479"/>
              </p:ext>
            </p:extLst>
          </p:nvPr>
        </p:nvGraphicFramePr>
        <p:xfrm>
          <a:off x="306206" y="1858487"/>
          <a:ext cx="6170794" cy="4465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3694">
                  <a:extLst>
                    <a:ext uri="{9D8B030D-6E8A-4147-A177-3AD203B41FA5}">
                      <a16:colId xmlns:a16="http://schemas.microsoft.com/office/drawing/2014/main" val="1329453604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219102177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853484699"/>
                    </a:ext>
                  </a:extLst>
                </a:gridCol>
              </a:tblGrid>
              <a:tr h="2097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b="1"/>
                        <a:t>Aspect</a:t>
                      </a:r>
                      <a:endParaRPr lang="en-GB" sz="110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b="1"/>
                        <a:t>Conventional Isolator</a:t>
                      </a:r>
                      <a:endParaRPr lang="en-GB" sz="110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b="1" dirty="0"/>
                        <a:t>Stewart Isolator</a:t>
                      </a:r>
                      <a:endParaRPr lang="en-GB" sz="1100" dirty="0"/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2070396"/>
                  </a:ext>
                </a:extLst>
              </a:tr>
              <a:tr h="6815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b="1"/>
                        <a:t>Low-Speed Behavior (1–3)</a:t>
                      </a:r>
                      <a:endParaRPr lang="en-GB" sz="110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dirty="0"/>
                        <a:t>Strong amplification (negative isolation, transmissibility ≫1); late onset of attenuation.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dirty="0"/>
                        <a:t>Amplifies at low speeds but </a:t>
                      </a:r>
                      <a:r>
                        <a:rPr lang="en-GB" sz="1100" b="1" dirty="0"/>
                        <a:t>less severe</a:t>
                      </a:r>
                      <a:r>
                        <a:rPr lang="en-GB" sz="1100" dirty="0"/>
                        <a:t>, with earlier onset of attenuation due to 6-DOF geometry.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627889175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b="1"/>
                        <a:t>Outlier Behavior</a:t>
                      </a:r>
                      <a:endParaRPr lang="en-GB" sz="110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/>
                        <a:t>Frequent and severe amplification outliers (esp. Y/Z at speeds 2–3).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/>
                        <a:t>Outliers fewer and less severe; mainly limited to Z-axis at Speed 2.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996159749"/>
                  </a:ext>
                </a:extLst>
              </a:tr>
              <a:tr h="6815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b="1"/>
                        <a:t>Cause of Outliers</a:t>
                      </a:r>
                      <a:endParaRPr lang="en-GB" sz="110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/>
                        <a:t>Flexible 3D-printed sandwich parts, COM misalignment with battery mass, and folded-beam design amplify coupling.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/>
                        <a:t>Better damping and stiffness integration reduce severity of outliers.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90349093"/>
                  </a:ext>
                </a:extLst>
              </a:tr>
              <a:tr h="6815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b="1"/>
                        <a:t>High-Speed Performance (≥4)</a:t>
                      </a:r>
                      <a:endParaRPr lang="en-GB" sz="110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dirty="0"/>
                        <a:t>Mixed results: e.g., Speed 7 X-axis shows ~50% isolation (−6.2 dB) but Y simultaneously amplifies (−5%).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/>
                        <a:t>Consistent strong isolation (&gt;60% across multiple axes at speeds 4–7).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490499688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b="1"/>
                        <a:t>Design Dependence</a:t>
                      </a:r>
                      <a:endParaRPr lang="en-GB" sz="110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/>
                        <a:t>Unequal load sharing in folded beams → biased response to lateral forces.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/>
                        <a:t>More uniform stiffness distribution → balanced load handling.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041644219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b="1"/>
                        <a:t>Directional Dependence</a:t>
                      </a:r>
                      <a:endParaRPr lang="en-GB" sz="110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/>
                        <a:t>Directionally biased; isolation varies significantly per axis.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/>
                        <a:t>Balanced attenuation across X, Y, Z; well-suited for multi-DOF robotic applications.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211280700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b="1"/>
                        <a:t>Overall Assessment</a:t>
                      </a:r>
                      <a:endParaRPr lang="en-GB" sz="110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/>
                        <a:t>Limited isolation, prone to amplification and directional imbalance.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dirty="0"/>
                        <a:t>Superior stability, effective multi-axis control, and predictable high-frequency isolation.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77197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92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A3C8-CE9C-6F7F-4928-F3EEBE60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E6EAD2E8-165A-871D-2A7E-978185E9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04B03CCF-4132-AF14-0FE7-6C134F498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B21F96-7139-9444-28B0-60CC69A2B0D3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3A6D299-0AF4-1410-4442-D29B589347E1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None/>
            </a:pPr>
            <a:r>
              <a:rPr lang="en-GB" b="1" dirty="0"/>
              <a:t>Final Experimental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A6C-2413-22A2-4A2E-41164FB8EC13}"/>
              </a:ext>
            </a:extLst>
          </p:cNvPr>
          <p:cNvSpPr txBox="1"/>
          <p:nvPr/>
        </p:nvSpPr>
        <p:spPr>
          <a:xfrm>
            <a:off x="212725" y="2145090"/>
            <a:ext cx="61023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GB" b="1" dirty="0"/>
              <a:t>Performance Regime:</a:t>
            </a:r>
            <a:r>
              <a:rPr lang="en-GB" dirty="0"/>
              <a:t> Isolation effectiveness improves at higher tool speeds; </a:t>
            </a:r>
            <a:r>
              <a:rPr lang="en-GB" dirty="0">
                <a:highlight>
                  <a:srgbClr val="FFFF00"/>
                </a:highlight>
              </a:rPr>
              <a:t>Stewart shows stable, predictable attenuation across the operating band</a:t>
            </a:r>
            <a:r>
              <a:rPr lang="en-GB" dirty="0"/>
              <a:t>.</a:t>
            </a:r>
          </a:p>
          <a:p>
            <a:pPr algn="just">
              <a:buFont typeface="+mj-lt"/>
              <a:buAutoNum type="arabicPeriod"/>
            </a:pPr>
            <a:endParaRPr lang="en-GB" b="1" dirty="0"/>
          </a:p>
          <a:p>
            <a:pPr algn="just">
              <a:buFont typeface="+mj-lt"/>
              <a:buAutoNum type="arabicPeriod"/>
            </a:pPr>
            <a:r>
              <a:rPr lang="en-GB" b="1" dirty="0"/>
              <a:t>Stewart Advantages:</a:t>
            </a:r>
            <a:r>
              <a:rPr lang="en-GB" dirty="0"/>
              <a:t> Provides higher isolation percentages, balanced multi-axis control, compact design, and superior dynamic stability, making it more suitable as a passive end-effector interface.</a:t>
            </a:r>
          </a:p>
          <a:p>
            <a:pPr algn="just">
              <a:buFont typeface="+mj-lt"/>
              <a:buAutoNum type="arabicPeriod"/>
            </a:pPr>
            <a:endParaRPr lang="en-GB" b="1" dirty="0"/>
          </a:p>
          <a:p>
            <a:pPr algn="just">
              <a:buFont typeface="+mj-lt"/>
              <a:buAutoNum type="arabicPeriod"/>
            </a:pPr>
            <a:r>
              <a:rPr lang="en-GB" b="1" dirty="0"/>
              <a:t>Conventional Drawbacks:</a:t>
            </a:r>
            <a:r>
              <a:rPr lang="en-GB" dirty="0"/>
              <a:t> Exhibits resonance-driven amplification at low–mid frequencies and strong axis-dependent </a:t>
            </a:r>
            <a:r>
              <a:rPr lang="en-GB" dirty="0" err="1"/>
              <a:t>behavior</a:t>
            </a:r>
            <a:r>
              <a:rPr lang="en-GB" dirty="0"/>
              <a:t>, limiting robustness and applicability.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2732C95-9529-AD4D-2304-9DE5D47BB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620"/>
          <a:stretch>
            <a:fillRect/>
          </a:stretch>
        </p:blipFill>
        <p:spPr>
          <a:xfrm>
            <a:off x="6608963" y="1161597"/>
            <a:ext cx="3077496" cy="26730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C15FED-554D-8D52-5571-980F0BA7D6BD}"/>
              </a:ext>
            </a:extLst>
          </p:cNvPr>
          <p:cNvCxnSpPr>
            <a:cxnSpLocks/>
          </p:cNvCxnSpPr>
          <p:nvPr/>
        </p:nvCxnSpPr>
        <p:spPr>
          <a:xfrm flipH="1">
            <a:off x="8740072" y="1612005"/>
            <a:ext cx="2014356" cy="37664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32C190D-F356-6BD0-5E71-9692E4B0B108}"/>
              </a:ext>
            </a:extLst>
          </p:cNvPr>
          <p:cNvSpPr/>
          <p:nvPr/>
        </p:nvSpPr>
        <p:spPr>
          <a:xfrm>
            <a:off x="9360209" y="3040063"/>
            <a:ext cx="890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356D882-FACB-7AD9-9013-D8F618F2B5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759" t="28441" r="25773" b="33950"/>
          <a:stretch>
            <a:fillRect/>
          </a:stretch>
        </p:blipFill>
        <p:spPr>
          <a:xfrm>
            <a:off x="8998798" y="4088821"/>
            <a:ext cx="3077496" cy="2579258"/>
          </a:xfrm>
          <a:prstGeom prst="rect">
            <a:avLst/>
          </a:prstGeom>
        </p:spPr>
      </p:pic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D84676F5-65F2-5A9B-0743-A215EA2B4762}"/>
              </a:ext>
            </a:extLst>
          </p:cNvPr>
          <p:cNvSpPr/>
          <p:nvPr/>
        </p:nvSpPr>
        <p:spPr>
          <a:xfrm>
            <a:off x="11288894" y="3404694"/>
            <a:ext cx="787400" cy="6153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536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A14CFA-E028-D66E-D637-6709F64C2C12}"/>
              </a:ext>
            </a:extLst>
          </p:cNvPr>
          <p:cNvSpPr txBox="1"/>
          <p:nvPr/>
        </p:nvSpPr>
        <p:spPr>
          <a:xfrm>
            <a:off x="641961" y="1047233"/>
            <a:ext cx="448056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Aptos Display"/>
              </a:rPr>
              <a:t>Thank you very much for your attention...</a:t>
            </a:r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</p:txBody>
      </p:sp>
      <p:pic>
        <p:nvPicPr>
          <p:cNvPr id="3" name="Picture 2" descr="A red question mark with black text&#10;&#10;Description automatically generated">
            <a:extLst>
              <a:ext uri="{FF2B5EF4-FFF2-40B4-BE49-F238E27FC236}">
                <a16:creationId xmlns:a16="http://schemas.microsoft.com/office/drawing/2014/main" id="{EDC80361-2D45-C799-FB13-F461207B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40" y="2704465"/>
            <a:ext cx="61722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2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ABAE63E7-363B-1DBC-223C-69A494E03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1B45F358-9112-1730-E21F-58ADEB59A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E36B79-6299-2EE0-EE92-5330E93FE834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807E9B-8CA9-14BB-1F0E-C76CE2E30FDB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b="1" dirty="0"/>
              <a:t>Machined Prototype Isolator platform</a:t>
            </a:r>
            <a:endParaRPr lang="en-GB" sz="2000" b="1" dirty="0"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D41011-F1DB-4217-2E49-E24768FC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0466"/>
            <a:ext cx="4802206" cy="514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8F9D5DF-688F-0F23-D0B7-AD2E6135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376" y="2005082"/>
            <a:ext cx="4852918" cy="48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9AC3C4-2B3F-9DE3-97A1-26D4B2422AA0}"/>
              </a:ext>
            </a:extLst>
          </p:cNvPr>
          <p:cNvSpPr txBox="1"/>
          <p:nvPr/>
        </p:nvSpPr>
        <p:spPr>
          <a:xfrm>
            <a:off x="906449" y="1288111"/>
            <a:ext cx="341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Conventional Isolator Platform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C08E6-3654-BEAB-CE98-13B6E1F30D6D}"/>
              </a:ext>
            </a:extLst>
          </p:cNvPr>
          <p:cNvSpPr txBox="1"/>
          <p:nvPr/>
        </p:nvSpPr>
        <p:spPr>
          <a:xfrm>
            <a:off x="7722042" y="1326926"/>
            <a:ext cx="341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Stewart based  Isolator Platform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84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3C9D4-7DE4-F082-4867-A8476B50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53ECD3BA-76A5-06D5-4320-2C2B780CE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312CA989-3163-258B-B8AC-D5021CC1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85EA52-7689-FF6E-E185-A24D764557BA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E01BFD-2F7C-6283-6141-3139DDF53FE2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b="1" dirty="0"/>
              <a:t>Assembled  Prototype End Effectors</a:t>
            </a:r>
            <a:endParaRPr lang="en-GB" sz="2000" b="1" dirty="0">
              <a:effectLst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81EDB1-2F38-A9A7-F8D5-DA09084AA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732" y="1207714"/>
            <a:ext cx="8190046" cy="467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692C4-FC33-C97F-9B47-332073796D3E}"/>
              </a:ext>
            </a:extLst>
          </p:cNvPr>
          <p:cNvSpPr txBox="1"/>
          <p:nvPr/>
        </p:nvSpPr>
        <p:spPr>
          <a:xfrm>
            <a:off x="1431236" y="6111128"/>
            <a:ext cx="403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a) Tool end effector interface with conventional isolator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97AFC-02F8-75B7-87D3-BB2FFB034F82}"/>
              </a:ext>
            </a:extLst>
          </p:cNvPr>
          <p:cNvSpPr txBox="1"/>
          <p:nvPr/>
        </p:nvSpPr>
        <p:spPr>
          <a:xfrm>
            <a:off x="6729455" y="6111127"/>
            <a:ext cx="403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b) Tool end effector interface with Stewart based isolator platform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32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213B6-6EFB-9A98-08D1-B05506BC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97F00C1F-BD16-31F1-B124-F89766C20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FF036DC5-DEC1-750F-76AC-0FC47FFB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77582C-0920-8566-B228-313A91D0E253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C921B3-760C-10D4-4967-761371D11621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effectLst/>
              </a:rPr>
              <a:t>Experimental Setup</a:t>
            </a:r>
            <a:endParaRPr lang="en-GB" sz="2000" b="1" dirty="0"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77E9942-2C80-4C87-F359-27AB490F9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1456"/>
          <a:stretch>
            <a:fillRect/>
          </a:stretch>
        </p:blipFill>
        <p:spPr bwMode="auto">
          <a:xfrm>
            <a:off x="5025224" y="2068805"/>
            <a:ext cx="6983896" cy="377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ED573E-E5E7-F204-017A-3CF810904A1A}"/>
              </a:ext>
            </a:extLst>
          </p:cNvPr>
          <p:cNvSpPr txBox="1"/>
          <p:nvPr/>
        </p:nvSpPr>
        <p:spPr>
          <a:xfrm>
            <a:off x="115705" y="1478943"/>
            <a:ext cx="472663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Free - Fixed zero degree orientation Experiment</a:t>
            </a:r>
          </a:p>
          <a:p>
            <a:pPr algn="just">
              <a:lnSpc>
                <a:spcPct val="150000"/>
              </a:lnSpc>
            </a:pPr>
            <a:endParaRPr lang="en-GB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Initial testing to analyse the performance of the isolator platform</a:t>
            </a:r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Each test lasted for 20 seconds for the entire speed ranges of the tool</a:t>
            </a:r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Sensor used: FT Mini 45  which a sample rate of 1000 Hz </a:t>
            </a:r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With this setting we performed the test on both the isolator platforms and recorded the data in all principal direction forces</a:t>
            </a:r>
          </a:p>
        </p:txBody>
      </p:sp>
    </p:spTree>
    <p:extLst>
      <p:ext uri="{BB962C8B-B14F-4D97-AF65-F5344CB8AC3E}">
        <p14:creationId xmlns:p14="http://schemas.microsoft.com/office/powerpoint/2010/main" val="81534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FF60B-B347-47CB-A971-CBE9F02E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FA3B761D-9900-5696-FC5C-F8B514FF7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D4BC885C-7D64-0746-D82C-976748F24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944E63-52F6-F537-9441-BB724A80CF3D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0A02E49-BDFD-3070-117F-6D0FA5989926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effectLst/>
              </a:rPr>
              <a:t>Results and Observations</a:t>
            </a:r>
            <a:endParaRPr lang="en-GB" sz="2000" b="1" dirty="0">
              <a:effectLst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94C1660-0177-5E3E-F64D-A88811AB5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361" b="65642"/>
          <a:stretch>
            <a:fillRect/>
          </a:stretch>
        </p:blipFill>
        <p:spPr>
          <a:xfrm>
            <a:off x="250890" y="1654826"/>
            <a:ext cx="11299926" cy="463429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1F1363-5798-C2D4-AB17-8E00E558F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135" b="1"/>
          <a:stretch>
            <a:fillRect/>
          </a:stretch>
        </p:blipFill>
        <p:spPr>
          <a:xfrm>
            <a:off x="622570" y="6289118"/>
            <a:ext cx="10185036" cy="113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6AFF5-A464-2B34-7A98-48E2933B1228}"/>
              </a:ext>
            </a:extLst>
          </p:cNvPr>
          <p:cNvSpPr txBox="1"/>
          <p:nvPr/>
        </p:nvSpPr>
        <p:spPr>
          <a:xfrm>
            <a:off x="250890" y="1285494"/>
            <a:ext cx="42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At Low Tool Speeds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7087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724BD-E3A5-6E0F-755F-84605C0A2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68803C80-9D3F-93C3-C783-100B4248D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05A597F2-EFB9-9A84-86D2-C4D076CE7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D78B6D-C6EC-4011-2A1A-308E3B6DDC4E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5D9401-C4E8-9465-77A2-8FB46531E2FC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Results and Observations</a:t>
            </a:r>
            <a:endParaRPr lang="en-GB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5D0CAEF-3F9F-D45A-CAE3-39CC29A71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471" b="36821"/>
          <a:stretch>
            <a:fillRect/>
          </a:stretch>
        </p:blipFill>
        <p:spPr>
          <a:xfrm>
            <a:off x="451383" y="1765432"/>
            <a:ext cx="11289234" cy="45837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47C3A4-EAFA-1F02-7BC0-AA9CAF917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135" b="1"/>
          <a:stretch>
            <a:fillRect/>
          </a:stretch>
        </p:blipFill>
        <p:spPr>
          <a:xfrm>
            <a:off x="1003482" y="6349216"/>
            <a:ext cx="10185036" cy="1132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8FAB83-7029-97BA-AFC0-F01BE66635B1}"/>
              </a:ext>
            </a:extLst>
          </p:cNvPr>
          <p:cNvSpPr txBox="1"/>
          <p:nvPr/>
        </p:nvSpPr>
        <p:spPr>
          <a:xfrm>
            <a:off x="250890" y="1285494"/>
            <a:ext cx="42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At Medium Tool Speeds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690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293A3-FC35-62BB-C002-7E3D69222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C8EE137D-E9F4-375F-35D7-5141BE124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C84C3627-3F96-C85B-0C3D-98726113E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35CC8-BF02-2080-265A-A475B21C4527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03E83D-19F9-39DD-4B46-C157790785D0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Results and Observations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0237B-941B-C55A-5B7F-70430631D2A9}"/>
              </a:ext>
            </a:extLst>
          </p:cNvPr>
          <p:cNvSpPr txBox="1"/>
          <p:nvPr/>
        </p:nvSpPr>
        <p:spPr>
          <a:xfrm>
            <a:off x="250890" y="1285494"/>
            <a:ext cx="42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At High Tool Speeds</a:t>
            </a:r>
            <a:endParaRPr lang="en-GB" b="1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28C9F3-CE42-1A3F-173A-8973F402B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3148" b="4598"/>
          <a:stretch>
            <a:fillRect/>
          </a:stretch>
        </p:blipFill>
        <p:spPr>
          <a:xfrm>
            <a:off x="533062" y="1724677"/>
            <a:ext cx="11251518" cy="51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3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DDE1E-BBE1-7AF2-CAF3-06AEA6EEF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FCC4F8-6A58-7EC9-DC87-71DB7239039A}"/>
              </a:ext>
            </a:extLst>
          </p:cNvPr>
          <p:cNvSpPr/>
          <p:nvPr/>
        </p:nvSpPr>
        <p:spPr>
          <a:xfrm>
            <a:off x="4148789" y="1649245"/>
            <a:ext cx="3795886" cy="5103256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3846BAB-B410-544A-247E-85E23B3A58AC}"/>
              </a:ext>
            </a:extLst>
          </p:cNvPr>
          <p:cNvSpPr/>
          <p:nvPr/>
        </p:nvSpPr>
        <p:spPr>
          <a:xfrm>
            <a:off x="60471" y="1859096"/>
            <a:ext cx="3795886" cy="48934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BF02E2B-19F0-5237-C704-372C4B4FC109}"/>
              </a:ext>
            </a:extLst>
          </p:cNvPr>
          <p:cNvSpPr/>
          <p:nvPr/>
        </p:nvSpPr>
        <p:spPr>
          <a:xfrm>
            <a:off x="8280400" y="1649245"/>
            <a:ext cx="3795886" cy="5044721"/>
          </a:xfrm>
          <a:prstGeom prst="round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E61FDD5B-5A39-8280-6E16-3091F332F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19FFB8B2-4964-F342-0D10-E86317DC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EC3DA6-669E-F5E8-284C-D9B12A56927F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FF1E9B-1045-CA3B-6EA2-F7DCE53564B1}"/>
              </a:ext>
            </a:extLst>
          </p:cNvPr>
          <p:cNvSpPr txBox="1"/>
          <p:nvPr/>
        </p:nvSpPr>
        <p:spPr>
          <a:xfrm>
            <a:off x="115706" y="1279913"/>
            <a:ext cx="42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Above force graphs Observations</a:t>
            </a:r>
            <a:endParaRPr lang="en-GB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9D6C1A-95E0-8F85-157A-8736A9972847}"/>
              </a:ext>
            </a:extLst>
          </p:cNvPr>
          <p:cNvCxnSpPr>
            <a:cxnSpLocks/>
          </p:cNvCxnSpPr>
          <p:nvPr/>
        </p:nvCxnSpPr>
        <p:spPr>
          <a:xfrm>
            <a:off x="3927944" y="2003729"/>
            <a:ext cx="0" cy="4854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9DB0E9-C794-8D5D-7396-B177354E213B}"/>
              </a:ext>
            </a:extLst>
          </p:cNvPr>
          <p:cNvCxnSpPr>
            <a:cxnSpLocks/>
          </p:cNvCxnSpPr>
          <p:nvPr/>
        </p:nvCxnSpPr>
        <p:spPr>
          <a:xfrm>
            <a:off x="8032142" y="2003729"/>
            <a:ext cx="0" cy="4854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A1E29-C294-B2BA-DCFE-7A33F621D321}"/>
              </a:ext>
            </a:extLst>
          </p:cNvPr>
          <p:cNvSpPr txBox="1"/>
          <p:nvPr/>
        </p:nvSpPr>
        <p:spPr>
          <a:xfrm>
            <a:off x="745505" y="1819063"/>
            <a:ext cx="174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At </a:t>
            </a:r>
            <a:r>
              <a:rPr lang="en-GB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 Speeds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6ED8D-280B-6CE2-82F5-E7B2B3B84352}"/>
              </a:ext>
            </a:extLst>
          </p:cNvPr>
          <p:cNvSpPr txBox="1"/>
          <p:nvPr/>
        </p:nvSpPr>
        <p:spPr>
          <a:xfrm>
            <a:off x="5221356" y="1819063"/>
            <a:ext cx="2173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At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Medium Speeds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998AD-2996-5256-6624-540C92C21119}"/>
              </a:ext>
            </a:extLst>
          </p:cNvPr>
          <p:cNvSpPr txBox="1"/>
          <p:nvPr/>
        </p:nvSpPr>
        <p:spPr>
          <a:xfrm>
            <a:off x="9413668" y="1819063"/>
            <a:ext cx="183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At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 Speeds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41ADA6-29F1-13FA-48C3-2AB9C65B5993}"/>
              </a:ext>
            </a:extLst>
          </p:cNvPr>
          <p:cNvSpPr txBox="1"/>
          <p:nvPr/>
        </p:nvSpPr>
        <p:spPr>
          <a:xfrm>
            <a:off x="115705" y="2358213"/>
            <a:ext cx="37247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With out isolator performance is best compared with isolator case.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Followed by Stewart platform isolator performance is  the next best 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Notably at Speed 1 in transverse x-direction the magnitude of force is even lower than the normal case.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And conventional platform performance is poor compare to all because of its geometrical shape causing anisotropic condition with unequal force distribution.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C9C30-A56F-1E2E-D112-194CF7452EF1}"/>
              </a:ext>
            </a:extLst>
          </p:cNvPr>
          <p:cNvSpPr txBox="1"/>
          <p:nvPr/>
        </p:nvSpPr>
        <p:spPr>
          <a:xfrm>
            <a:off x="4148789" y="2597638"/>
            <a:ext cx="37247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Here onwards the isolators did show their attenuation of vibrations especially Stewart based isolator , tracing a path close to the reference force i.e., 0 N in our current experiment.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But when coming to the conventional isolator case having a similar performance as before with no signs of attenuation.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3E0547-0564-7F9A-057F-12D31025D68A}"/>
              </a:ext>
            </a:extLst>
          </p:cNvPr>
          <p:cNvSpPr txBox="1"/>
          <p:nvPr/>
        </p:nvSpPr>
        <p:spPr>
          <a:xfrm>
            <a:off x="8315956" y="2925617"/>
            <a:ext cx="37247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This is the most deserving and favourable speed domain where both of the isolator had a better attenuation characteristics.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Particularly conventional isolator is also displaying Amplification characteristics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8C2032-08B3-A6ED-71EC-962F5B33CA59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Results and Observations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54838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0E52F53-56C2-E763-4D78-095A80622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ICIAN | Adra Association">
            <a:extLst>
              <a:ext uri="{FF2B5EF4-FFF2-40B4-BE49-F238E27FC236}">
                <a16:creationId xmlns:a16="http://schemas.microsoft.com/office/drawing/2014/main" id="{7EFBCFC1-DA9A-F1B8-87A0-804C0CBBF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9DE4D903-F8DA-8896-2C73-1F11DB27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14082A-9B71-F24C-A03D-A5C1C4C27121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2D24F1-210D-2FDA-6833-F9D559EAA1EE}"/>
              </a:ext>
            </a:extLst>
          </p:cNvPr>
          <p:cNvSpPr txBox="1"/>
          <p:nvPr/>
        </p:nvSpPr>
        <p:spPr>
          <a:xfrm>
            <a:off x="369948" y="1486773"/>
            <a:ext cx="477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Lower Speed 1 Power Spectral Density Graph 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E8FDFB9-697B-412B-5281-CE6363FB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291" y="2078741"/>
            <a:ext cx="10198874" cy="4529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0E5F45-0102-DD6D-4ECB-06C2079D7C2F}"/>
              </a:ext>
            </a:extLst>
          </p:cNvPr>
          <p:cNvSpPr txBox="1"/>
          <p:nvPr/>
        </p:nvSpPr>
        <p:spPr>
          <a:xfrm>
            <a:off x="3569109" y="315350"/>
            <a:ext cx="57125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Results and Observations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53643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1229</Words>
  <Application>Microsoft Office PowerPoint</Application>
  <PresentationFormat>Widescreen</PresentationFormat>
  <Paragraphs>130</Paragraphs>
  <Slides>18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Duddu, Sai Sriram</dc:creator>
  <cp:lastModifiedBy>Duddu, Sai Sriram</cp:lastModifiedBy>
  <cp:revision>1</cp:revision>
  <dcterms:created xsi:type="dcterms:W3CDTF">2025-08-21T20:50:40Z</dcterms:created>
  <dcterms:modified xsi:type="dcterms:W3CDTF">2025-08-22T02:34:56Z</dcterms:modified>
</cp:coreProperties>
</file>